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sldIdLst>
    <p:sldId id="278" r:id="rId5"/>
    <p:sldId id="279" r:id="rId6"/>
    <p:sldId id="281" r:id="rId7"/>
    <p:sldId id="282" r:id="rId8"/>
    <p:sldId id="283" r:id="rId9"/>
    <p:sldId id="284" r:id="rId10"/>
    <p:sldId id="285" r:id="rId11"/>
    <p:sldId id="287" r:id="rId12"/>
    <p:sldId id="286" r:id="rId13"/>
    <p:sldId id="288" r:id="rId14"/>
    <p:sldId id="28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7" d="100"/>
          <a:sy n="77" d="100"/>
        </p:scale>
        <p:origin x="86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5/11/2022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1333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5212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0401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2205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913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5292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36016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876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4250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1528" y="441012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Telco Churn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8780" y="3091803"/>
            <a:ext cx="3485072" cy="1026544"/>
          </a:xfrm>
        </p:spPr>
        <p:txBody>
          <a:bodyPr>
            <a:normAutofit fontScale="92500"/>
          </a:bodyPr>
          <a:lstStyle/>
          <a:p>
            <a:pPr algn="l"/>
            <a:r>
              <a:rPr lang="en-US" sz="1800" b="0" i="0" dirty="0">
                <a:solidFill>
                  <a:schemeClr val="tx2"/>
                </a:solidFill>
                <a:effectLst/>
                <a:latin typeface="-apple-system"/>
              </a:rPr>
              <a:t>Our mean objective is to understand what are the biggest factors that leads to churn and prevent that </a:t>
            </a:r>
            <a:endParaRPr lang="en-US" sz="1800" dirty="0">
              <a:solidFill>
                <a:schemeClr val="tx2"/>
              </a:solidFill>
            </a:endParaRPr>
          </a:p>
        </p:txBody>
      </p:sp>
      <p:pic>
        <p:nvPicPr>
          <p:cNvPr id="8" name="Picture 7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FF5E1F4-7F60-10FB-5E7E-1BF71316CF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384" y="1817552"/>
            <a:ext cx="5346524" cy="314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73969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821" y="-83548"/>
            <a:ext cx="5988923" cy="1391644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/>
              <a:t>Flask App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0280" y="2634103"/>
            <a:ext cx="4394973" cy="1374645"/>
          </a:xfrm>
        </p:spPr>
        <p:txBody>
          <a:bodyPr anchor="t">
            <a:normAutofit lnSpcReduction="10000"/>
          </a:bodyPr>
          <a:lstStyle/>
          <a:p>
            <a:pPr marL="36900" indent="0" algn="l">
              <a:buNone/>
            </a:pPr>
            <a:r>
              <a:rPr lang="pt-PT" sz="2000" dirty="0" err="1">
                <a:effectLst/>
                <a:latin typeface="Helvetica Neue"/>
              </a:rPr>
              <a:t>We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create</a:t>
            </a:r>
            <a:r>
              <a:rPr lang="pt-PT" sz="2000" dirty="0">
                <a:effectLst/>
                <a:latin typeface="Helvetica Neue"/>
              </a:rPr>
              <a:t> a </a:t>
            </a:r>
            <a:r>
              <a:rPr lang="pt-PT" sz="2000" dirty="0" err="1">
                <a:effectLst/>
                <a:latin typeface="Helvetica Neue"/>
              </a:rPr>
              <a:t>flask</a:t>
            </a:r>
            <a:r>
              <a:rPr lang="pt-PT" sz="2000" dirty="0">
                <a:effectLst/>
                <a:latin typeface="Helvetica Neue"/>
              </a:rPr>
              <a:t> app </a:t>
            </a:r>
            <a:r>
              <a:rPr lang="pt-PT" sz="2000" dirty="0" err="1">
                <a:effectLst/>
                <a:latin typeface="Helvetica Neue"/>
              </a:rPr>
              <a:t>where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we</a:t>
            </a:r>
            <a:r>
              <a:rPr lang="pt-PT" sz="2000" dirty="0">
                <a:effectLst/>
                <a:latin typeface="Helvetica Neue"/>
              </a:rPr>
              <a:t> can </a:t>
            </a:r>
            <a:r>
              <a:rPr lang="pt-PT" sz="2000" dirty="0" err="1">
                <a:effectLst/>
                <a:latin typeface="Helvetica Neue"/>
              </a:rPr>
              <a:t>insert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information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about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customer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and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model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will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predict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if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customer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will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churn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or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not</a:t>
            </a:r>
            <a:endParaRPr lang="pt-PT" sz="2000" b="0" i="0" dirty="0">
              <a:effectLst/>
              <a:latin typeface="Helvetica Neue"/>
            </a:endParaRPr>
          </a:p>
        </p:txBody>
      </p:sp>
      <p:pic>
        <p:nvPicPr>
          <p:cNvPr id="9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412FE80-2078-9395-4CDD-4677A581D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304" y="1703616"/>
            <a:ext cx="6217835" cy="359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715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73969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688" y="517747"/>
            <a:ext cx="2787067" cy="1391644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/>
              <a:t>Prediction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9306" y="2741677"/>
            <a:ext cx="4394973" cy="1374645"/>
          </a:xfrm>
        </p:spPr>
        <p:txBody>
          <a:bodyPr anchor="t">
            <a:normAutofit/>
          </a:bodyPr>
          <a:lstStyle/>
          <a:p>
            <a:pPr marL="36900" indent="0" algn="l">
              <a:buNone/>
            </a:pPr>
            <a:r>
              <a:rPr lang="pt-PT" sz="2000" dirty="0">
                <a:effectLst/>
                <a:latin typeface="Helvetica Neue"/>
              </a:rPr>
              <a:t>A </a:t>
            </a:r>
            <a:r>
              <a:rPr lang="pt-PT" sz="2000" dirty="0" err="1">
                <a:effectLst/>
                <a:latin typeface="Helvetica Neue"/>
              </a:rPr>
              <a:t>prediction</a:t>
            </a:r>
            <a:r>
              <a:rPr lang="pt-PT" sz="2000" dirty="0">
                <a:effectLst/>
                <a:latin typeface="Helvetica Neue"/>
              </a:rPr>
              <a:t> for </a:t>
            </a:r>
            <a:r>
              <a:rPr lang="pt-PT" sz="2000" dirty="0" err="1">
                <a:effectLst/>
                <a:latin typeface="Helvetica Neue"/>
              </a:rPr>
              <a:t>two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diferent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clients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given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their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information</a:t>
            </a:r>
            <a:endParaRPr lang="pt-PT" sz="2000" b="0" i="0" dirty="0">
              <a:effectLst/>
              <a:latin typeface="Helvetica Neue"/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07CBF59-7637-C39D-4788-77186A056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848" y="2427128"/>
            <a:ext cx="5946748" cy="189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611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Purpose 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lvl="0" indent="0">
              <a:buNone/>
            </a:pPr>
            <a:r>
              <a:rPr lang="en-US" sz="2400" dirty="0"/>
              <a:t>Create an application to predict if a customer will indeed churn </a:t>
            </a:r>
          </a:p>
          <a:p>
            <a:pPr marL="36900" lvl="0" indent="0">
              <a:buNone/>
            </a:pPr>
            <a:r>
              <a:rPr lang="en-US" sz="2400" dirty="0"/>
              <a:t>Develop focused customer retention programs</a:t>
            </a: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73969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730" y="-40758"/>
            <a:ext cx="4921393" cy="590931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000" dirty="0"/>
              <a:t>Exploratory Data Analysis  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indent="0" algn="l">
              <a:buNone/>
            </a:pPr>
            <a:r>
              <a:rPr lang="en-US" sz="2000" dirty="0">
                <a:effectLst/>
                <a:latin typeface="Helvetica Neue"/>
              </a:rPr>
              <a:t>C</a:t>
            </a:r>
            <a:r>
              <a:rPr lang="en-US" sz="2000" b="0" i="0" dirty="0">
                <a:effectLst/>
                <a:latin typeface="Helvetica Neue"/>
              </a:rPr>
              <a:t>lients who has no dependents tend to churn almost the double comparing to the clients that has dependents</a:t>
            </a:r>
          </a:p>
          <a:p>
            <a:pPr marL="36900" indent="0" algn="l">
              <a:buNone/>
            </a:pPr>
            <a:endParaRPr lang="en-US" sz="2000" dirty="0">
              <a:effectLst/>
              <a:latin typeface="Helvetica Neue"/>
            </a:endParaRPr>
          </a:p>
          <a:p>
            <a:pPr marL="36900" indent="0" algn="l">
              <a:buNone/>
            </a:pPr>
            <a:r>
              <a:rPr lang="en-US" sz="2000" b="0" i="0" dirty="0">
                <a:effectLst/>
                <a:latin typeface="Helvetica Neue"/>
              </a:rPr>
              <a:t>Also, th</a:t>
            </a:r>
            <a:r>
              <a:rPr lang="en-US" sz="2000" dirty="0">
                <a:effectLst/>
                <a:latin typeface="Helvetica Neue"/>
              </a:rPr>
              <a:t>e clients that has no partner tends to churn more as well</a:t>
            </a:r>
            <a:endParaRPr lang="en-US" sz="2000" b="0" i="0" dirty="0">
              <a:effectLst/>
              <a:latin typeface="Helvetica Neue"/>
            </a:endParaRPr>
          </a:p>
          <a:p>
            <a:pPr marL="36900" indent="0" algn="l">
              <a:buNone/>
            </a:pPr>
            <a:endParaRPr lang="en-US" sz="2000" dirty="0">
              <a:effectLst/>
              <a:latin typeface="Helvetica Neue"/>
            </a:endParaRPr>
          </a:p>
          <a:p>
            <a:pPr marL="36900" indent="0" algn="l">
              <a:buNone/>
            </a:pPr>
            <a:endParaRPr lang="en-US" sz="2000" b="0" i="0" dirty="0">
              <a:effectLst/>
              <a:latin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942B78-A6BF-9FB6-7F9B-8F07A486438B}"/>
              </a:ext>
            </a:extLst>
          </p:cNvPr>
          <p:cNvSpPr txBox="1"/>
          <p:nvPr/>
        </p:nvSpPr>
        <p:spPr>
          <a:xfrm>
            <a:off x="1548881" y="400484"/>
            <a:ext cx="3310906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</a:pPr>
            <a:r>
              <a:rPr lang="pt-PT" sz="3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Customer</a:t>
            </a:r>
            <a:r>
              <a:rPr lang="pt-PT" sz="3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</a:t>
            </a:r>
            <a:r>
              <a:rPr lang="pt-PT" sz="3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Profile</a:t>
            </a:r>
            <a:endParaRPr lang="en-US" sz="3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75170350-DCA5-F13F-FB7C-C37BE551F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88" y="950510"/>
            <a:ext cx="5567011" cy="3158542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D5381700-3973-37E7-9619-D9F988B8FD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894" y="3982494"/>
            <a:ext cx="5497204" cy="294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817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73969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730" y="-40758"/>
            <a:ext cx="4921393" cy="590931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000" dirty="0"/>
              <a:t>Exploratory Data Analysis  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indent="0" algn="l">
              <a:buNone/>
            </a:pPr>
            <a:r>
              <a:rPr lang="en-US" sz="2000" dirty="0">
                <a:effectLst/>
                <a:latin typeface="Helvetica Neue"/>
              </a:rPr>
              <a:t>Clients with Fiber Optic Churn dramatically more than DSL</a:t>
            </a:r>
            <a:endParaRPr lang="en-US" sz="2000" b="0" i="0" dirty="0">
              <a:effectLst/>
              <a:latin typeface="Helvetica Neue"/>
            </a:endParaRPr>
          </a:p>
          <a:p>
            <a:pPr marL="36900" indent="0" algn="l">
              <a:buNone/>
            </a:pPr>
            <a:endParaRPr lang="en-US" sz="2000" dirty="0">
              <a:effectLst/>
              <a:latin typeface="Helvetica Neue"/>
            </a:endParaRPr>
          </a:p>
          <a:p>
            <a:pPr marL="36900" indent="0" algn="l">
              <a:buNone/>
            </a:pPr>
            <a:r>
              <a:rPr lang="en-US" sz="2000" dirty="0">
                <a:solidFill>
                  <a:srgbClr val="FF0000"/>
                </a:solidFill>
                <a:effectLst/>
                <a:latin typeface="Helvetica Neue"/>
              </a:rPr>
              <a:t>WHY ?</a:t>
            </a:r>
          </a:p>
          <a:p>
            <a:pPr marL="36900" indent="0" algn="l">
              <a:buNone/>
            </a:pPr>
            <a:endParaRPr lang="en-US" sz="2000" b="0" i="0" dirty="0">
              <a:effectLst/>
              <a:latin typeface="Helvetica Neue"/>
            </a:endParaRPr>
          </a:p>
          <a:p>
            <a:pPr marL="36900" indent="0" algn="l">
              <a:buNone/>
            </a:pPr>
            <a:r>
              <a:rPr lang="en-US" sz="2000" dirty="0">
                <a:effectLst/>
                <a:latin typeface="Helvetica Neue"/>
              </a:rPr>
              <a:t>There’s any problem with the Fiber Optic?</a:t>
            </a:r>
            <a:endParaRPr lang="en-US" sz="2000" b="0" i="0" dirty="0">
              <a:effectLst/>
              <a:latin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942B78-A6BF-9FB6-7F9B-8F07A486438B}"/>
              </a:ext>
            </a:extLst>
          </p:cNvPr>
          <p:cNvSpPr txBox="1"/>
          <p:nvPr/>
        </p:nvSpPr>
        <p:spPr>
          <a:xfrm>
            <a:off x="2349244" y="537055"/>
            <a:ext cx="1637115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</a:pPr>
            <a:r>
              <a:rPr lang="pt-PT" sz="3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Services</a:t>
            </a:r>
            <a:endParaRPr lang="en-US" sz="3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86746F7F-38CF-4D5E-7F5F-379DA5DA30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10079"/>
            <a:ext cx="6335605" cy="380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52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73969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730" y="-40758"/>
            <a:ext cx="4921393" cy="590931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000" dirty="0"/>
              <a:t>Exploratory Data Analysis  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indent="0" algn="l">
              <a:buNone/>
            </a:pPr>
            <a:r>
              <a:rPr lang="pt-PT" sz="2000" b="0" i="0" dirty="0" err="1">
                <a:effectLst/>
                <a:latin typeface="Helvetica Neue"/>
              </a:rPr>
              <a:t>The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Clients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that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stay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longgest</a:t>
            </a:r>
            <a:r>
              <a:rPr lang="pt-PT" sz="2000" dirty="0">
                <a:effectLst/>
                <a:latin typeface="Helvetica Neue"/>
              </a:rPr>
              <a:t> are </a:t>
            </a:r>
            <a:r>
              <a:rPr lang="pt-PT" sz="2000" dirty="0" err="1">
                <a:effectLst/>
                <a:latin typeface="Helvetica Neue"/>
              </a:rPr>
              <a:t>those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who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has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longggest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contracts</a:t>
            </a:r>
            <a:r>
              <a:rPr lang="pt-PT" sz="2000" dirty="0">
                <a:effectLst/>
                <a:latin typeface="Helvetica Neue"/>
              </a:rPr>
              <a:t> </a:t>
            </a:r>
          </a:p>
          <a:p>
            <a:pPr marL="36900" indent="0" algn="l">
              <a:buNone/>
            </a:pPr>
            <a:endParaRPr lang="pt-PT" sz="2000" b="0" i="0" dirty="0">
              <a:effectLst/>
              <a:latin typeface="Helvetica Neue"/>
            </a:endParaRPr>
          </a:p>
          <a:p>
            <a:pPr marL="36900" indent="0" algn="l">
              <a:buNone/>
            </a:pP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same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way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clientes </a:t>
            </a:r>
            <a:r>
              <a:rPr lang="pt-PT" sz="2000" dirty="0" err="1">
                <a:effectLst/>
                <a:latin typeface="Helvetica Neue"/>
              </a:rPr>
              <a:t>that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has</a:t>
            </a:r>
            <a:r>
              <a:rPr lang="pt-PT" sz="2000" dirty="0">
                <a:effectLst/>
                <a:latin typeface="Helvetica Neue"/>
              </a:rPr>
              <a:t> a </a:t>
            </a:r>
            <a:r>
              <a:rPr lang="pt-PT" sz="2000" dirty="0" err="1">
                <a:effectLst/>
                <a:latin typeface="Helvetica Neue"/>
              </a:rPr>
              <a:t>low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tenure</a:t>
            </a:r>
            <a:r>
              <a:rPr lang="pt-PT" sz="2000" dirty="0">
                <a:effectLst/>
                <a:latin typeface="Helvetica Neue"/>
              </a:rPr>
              <a:t> rate </a:t>
            </a:r>
            <a:r>
              <a:rPr lang="pt-PT" sz="2000" dirty="0" err="1">
                <a:effectLst/>
                <a:latin typeface="Helvetica Neue"/>
              </a:rPr>
              <a:t>usually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has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month</a:t>
            </a:r>
            <a:r>
              <a:rPr lang="pt-PT" sz="2000" dirty="0">
                <a:effectLst/>
                <a:latin typeface="Helvetica Neue"/>
              </a:rPr>
              <a:t>-to-</a:t>
            </a:r>
            <a:r>
              <a:rPr lang="pt-PT" sz="2000" dirty="0" err="1">
                <a:effectLst/>
                <a:latin typeface="Helvetica Neue"/>
              </a:rPr>
              <a:t>month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contract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and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churn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hate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is</a:t>
            </a:r>
            <a:r>
              <a:rPr lang="pt-PT" sz="2000" dirty="0">
                <a:effectLst/>
                <a:latin typeface="Helvetica Neue"/>
              </a:rPr>
              <a:t> more </a:t>
            </a:r>
            <a:r>
              <a:rPr lang="pt-PT" sz="2000" dirty="0" err="1">
                <a:effectLst/>
                <a:latin typeface="Helvetica Neue"/>
              </a:rPr>
              <a:t>than</a:t>
            </a:r>
            <a:r>
              <a:rPr lang="pt-PT" sz="2000" dirty="0">
                <a:effectLst/>
                <a:latin typeface="Helvetica Neue"/>
              </a:rPr>
              <a:t> 10 times </a:t>
            </a:r>
            <a:r>
              <a:rPr lang="pt-PT" sz="2000" dirty="0" err="1">
                <a:effectLst/>
                <a:latin typeface="Helvetica Neue"/>
              </a:rPr>
              <a:t>bigger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comparing</a:t>
            </a:r>
            <a:r>
              <a:rPr lang="pt-PT" sz="2000" dirty="0">
                <a:effectLst/>
                <a:latin typeface="Helvetica Neue"/>
              </a:rPr>
              <a:t> to 2 </a:t>
            </a:r>
            <a:r>
              <a:rPr lang="pt-PT" sz="2000" dirty="0" err="1">
                <a:effectLst/>
                <a:latin typeface="Helvetica Neue"/>
              </a:rPr>
              <a:t>years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contract</a:t>
            </a:r>
            <a:endParaRPr lang="en-US" sz="2000" b="0" i="0" dirty="0">
              <a:effectLst/>
              <a:latin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942B78-A6BF-9FB6-7F9B-8F07A486438B}"/>
              </a:ext>
            </a:extLst>
          </p:cNvPr>
          <p:cNvSpPr txBox="1"/>
          <p:nvPr/>
        </p:nvSpPr>
        <p:spPr>
          <a:xfrm>
            <a:off x="1606670" y="419544"/>
            <a:ext cx="3490443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</a:pPr>
            <a:r>
              <a:rPr lang="pt-PT" sz="3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Contract</a:t>
            </a:r>
            <a:r>
              <a:rPr lang="pt-PT" sz="3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Nuances</a:t>
            </a:r>
            <a:endParaRPr lang="en-US" sz="3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D2E874BB-7FFA-0EDF-10F9-EAF55E78C5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760" y="924813"/>
            <a:ext cx="5408363" cy="2837011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749890FD-121B-A70C-1B78-245DCE62F3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889" y="3708293"/>
            <a:ext cx="5746111" cy="3016921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621B5D0-6195-5504-0D7F-27302D239369}"/>
              </a:ext>
            </a:extLst>
          </p:cNvPr>
          <p:cNvSpPr/>
          <p:nvPr/>
        </p:nvSpPr>
        <p:spPr>
          <a:xfrm>
            <a:off x="4201374" y="4783017"/>
            <a:ext cx="1779548" cy="142758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0B0AB0A-B99E-1268-21CF-E90B2B1BB778}"/>
              </a:ext>
            </a:extLst>
          </p:cNvPr>
          <p:cNvCxnSpPr>
            <a:cxnSpLocks/>
          </p:cNvCxnSpPr>
          <p:nvPr/>
        </p:nvCxnSpPr>
        <p:spPr>
          <a:xfrm>
            <a:off x="3222944" y="4348065"/>
            <a:ext cx="1388977" cy="868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693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73969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730" y="-40758"/>
            <a:ext cx="4921393" cy="590931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000" dirty="0"/>
              <a:t>Exploratory Data Analysis  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9115" y="1732449"/>
            <a:ext cx="4394973" cy="4058751"/>
          </a:xfrm>
        </p:spPr>
        <p:txBody>
          <a:bodyPr anchor="t">
            <a:normAutofit/>
          </a:bodyPr>
          <a:lstStyle/>
          <a:p>
            <a:pPr marL="36900" indent="0" algn="l">
              <a:buNone/>
            </a:pPr>
            <a:r>
              <a:rPr lang="pt-PT" sz="2000" dirty="0">
                <a:effectLst/>
                <a:latin typeface="Helvetica Neue"/>
              </a:rPr>
              <a:t>45% </a:t>
            </a:r>
            <a:r>
              <a:rPr lang="pt-PT" sz="2000" dirty="0" err="1">
                <a:effectLst/>
                <a:latin typeface="Helvetica Neue"/>
              </a:rPr>
              <a:t>of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customer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who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has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eletronic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check</a:t>
            </a:r>
            <a:r>
              <a:rPr lang="pt-PT" sz="2000" dirty="0">
                <a:effectLst/>
                <a:latin typeface="Helvetica Neue"/>
              </a:rPr>
              <a:t> as a </a:t>
            </a:r>
            <a:r>
              <a:rPr lang="pt-PT" sz="2000" dirty="0" err="1">
                <a:effectLst/>
                <a:latin typeface="Helvetica Neue"/>
              </a:rPr>
              <a:t>payment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method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churn</a:t>
            </a:r>
            <a:endParaRPr lang="pt-PT" sz="2000" dirty="0">
              <a:effectLst/>
              <a:latin typeface="Helvetica Neue"/>
            </a:endParaRPr>
          </a:p>
          <a:p>
            <a:pPr marL="36900" indent="0" algn="l">
              <a:buNone/>
            </a:pPr>
            <a:endParaRPr lang="pt-PT" sz="2000" dirty="0">
              <a:effectLst/>
              <a:latin typeface="Helvetica Neue"/>
            </a:endParaRPr>
          </a:p>
          <a:p>
            <a:pPr marL="36900" indent="0" algn="l">
              <a:buNone/>
            </a:pP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customer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with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automatic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ways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of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payment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tends</a:t>
            </a:r>
            <a:r>
              <a:rPr lang="pt-PT" sz="2000" dirty="0">
                <a:effectLst/>
                <a:latin typeface="Helvetica Neue"/>
              </a:rPr>
              <a:t> to </a:t>
            </a:r>
            <a:r>
              <a:rPr lang="pt-PT" sz="2000" dirty="0" err="1">
                <a:effectLst/>
                <a:latin typeface="Helvetica Neue"/>
              </a:rPr>
              <a:t>churn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way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less</a:t>
            </a:r>
            <a:endParaRPr lang="pt-PT" sz="2000" dirty="0">
              <a:effectLst/>
              <a:latin typeface="Helvetica Neue"/>
            </a:endParaRPr>
          </a:p>
          <a:p>
            <a:pPr marL="36900" indent="0" algn="l">
              <a:buNone/>
            </a:pPr>
            <a:endParaRPr lang="pt-PT" sz="2000" b="0" i="0" dirty="0">
              <a:effectLst/>
              <a:latin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942B78-A6BF-9FB6-7F9B-8F07A486438B}"/>
              </a:ext>
            </a:extLst>
          </p:cNvPr>
          <p:cNvSpPr txBox="1"/>
          <p:nvPr/>
        </p:nvSpPr>
        <p:spPr>
          <a:xfrm>
            <a:off x="1624623" y="552942"/>
            <a:ext cx="3490443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</a:pPr>
            <a:r>
              <a:rPr lang="pt-PT" sz="3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Contract</a:t>
            </a:r>
            <a:r>
              <a:rPr lang="pt-PT" sz="3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Nuances</a:t>
            </a:r>
            <a:endParaRPr lang="en-US" sz="3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456E7B05-9BD6-9B9A-84C1-E5A455035D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0435"/>
            <a:ext cx="6739691" cy="364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55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73969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730" y="-40758"/>
            <a:ext cx="4921393" cy="590931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000" dirty="0"/>
              <a:t>Exploratory Data Analysis  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5965" y="2808858"/>
            <a:ext cx="4394973" cy="1374645"/>
          </a:xfrm>
        </p:spPr>
        <p:txBody>
          <a:bodyPr anchor="t">
            <a:normAutofit/>
          </a:bodyPr>
          <a:lstStyle/>
          <a:p>
            <a:pPr marL="36900" indent="0" algn="l">
              <a:buNone/>
            </a:pPr>
            <a:r>
              <a:rPr lang="pt-PT" sz="2000" b="0" i="0" dirty="0" err="1">
                <a:effectLst/>
                <a:latin typeface="Helvetica Neue"/>
              </a:rPr>
              <a:t>Customers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with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high</a:t>
            </a:r>
            <a:r>
              <a:rPr lang="pt-PT" sz="2000" b="0" i="0" dirty="0">
                <a:effectLst/>
                <a:latin typeface="Helvetica Neue"/>
              </a:rPr>
              <a:t> charges </a:t>
            </a:r>
            <a:r>
              <a:rPr lang="pt-PT" sz="2000" b="0" i="0" dirty="0" err="1">
                <a:effectLst/>
                <a:latin typeface="Helvetica Neue"/>
              </a:rPr>
              <a:t>tend</a:t>
            </a:r>
            <a:r>
              <a:rPr lang="pt-PT" sz="2000" b="0" i="0" dirty="0">
                <a:effectLst/>
                <a:latin typeface="Helvetica Neue"/>
              </a:rPr>
              <a:t> to </a:t>
            </a:r>
            <a:r>
              <a:rPr lang="pt-PT" sz="2000" b="0" i="0" dirty="0" err="1">
                <a:effectLst/>
                <a:latin typeface="Helvetica Neue"/>
              </a:rPr>
              <a:t>churn</a:t>
            </a:r>
            <a:r>
              <a:rPr lang="pt-PT" sz="2000" b="0" i="0" dirty="0">
                <a:effectLst/>
                <a:latin typeface="Helvetica Neue"/>
              </a:rPr>
              <a:t> more </a:t>
            </a:r>
            <a:r>
              <a:rPr lang="pt-PT" sz="2000" b="0" i="0" dirty="0" err="1">
                <a:effectLst/>
                <a:latin typeface="Helvetica Neue"/>
              </a:rPr>
              <a:t>specially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if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they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have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highly</a:t>
            </a:r>
            <a:r>
              <a:rPr lang="pt-PT" sz="2000" b="0" i="0" dirty="0">
                <a:effectLst/>
                <a:latin typeface="Helvetica Neue"/>
              </a:rPr>
              <a:t> charges </a:t>
            </a:r>
            <a:r>
              <a:rPr lang="pt-PT" sz="2000" b="0" i="0" dirty="0" err="1">
                <a:effectLst/>
                <a:latin typeface="Helvetica Neue"/>
              </a:rPr>
              <a:t>since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the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beggining</a:t>
            </a:r>
            <a:endParaRPr lang="pt-PT" sz="2000" b="0" i="0" dirty="0">
              <a:effectLst/>
              <a:latin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942B78-A6BF-9FB6-7F9B-8F07A486438B}"/>
              </a:ext>
            </a:extLst>
          </p:cNvPr>
          <p:cNvSpPr txBox="1"/>
          <p:nvPr/>
        </p:nvSpPr>
        <p:spPr>
          <a:xfrm>
            <a:off x="2486583" y="384991"/>
            <a:ext cx="1659685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</a:pPr>
            <a:r>
              <a:rPr lang="pt-PT" sz="3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Charges</a:t>
            </a:r>
            <a:endParaRPr lang="en-US" sz="3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pic>
        <p:nvPicPr>
          <p:cNvPr id="6" name="Picture 5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A74D1BF7-01AD-6B91-FAF5-D59F78D39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419" y="935154"/>
            <a:ext cx="5871116" cy="3248349"/>
          </a:xfrm>
          <a:prstGeom prst="rect">
            <a:avLst/>
          </a:prstGeom>
        </p:spPr>
      </p:pic>
      <p:pic>
        <p:nvPicPr>
          <p:cNvPr id="9" name="Picture 8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AD75374C-FBAB-7BBF-51EF-70999C7C1A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71" y="4039514"/>
            <a:ext cx="6117780" cy="2906491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E047F3DF-E9B0-D2A7-E3F2-AF3CF40CCAA1}"/>
              </a:ext>
            </a:extLst>
          </p:cNvPr>
          <p:cNvSpPr/>
          <p:nvPr/>
        </p:nvSpPr>
        <p:spPr>
          <a:xfrm>
            <a:off x="3734844" y="5344948"/>
            <a:ext cx="1779548" cy="142758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3C58664-8A44-8730-CC38-C87C262A2BAA}"/>
              </a:ext>
            </a:extLst>
          </p:cNvPr>
          <p:cNvCxnSpPr>
            <a:cxnSpLocks/>
          </p:cNvCxnSpPr>
          <p:nvPr/>
        </p:nvCxnSpPr>
        <p:spPr>
          <a:xfrm>
            <a:off x="2756414" y="4909996"/>
            <a:ext cx="1388977" cy="868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1F4142E-8405-53E1-C46C-4B01E9DCD32C}"/>
              </a:ext>
            </a:extLst>
          </p:cNvPr>
          <p:cNvSpPr/>
          <p:nvPr/>
        </p:nvSpPr>
        <p:spPr>
          <a:xfrm>
            <a:off x="3734844" y="2572319"/>
            <a:ext cx="1779548" cy="142758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CD236BE-2073-2086-4C0B-9726783E330A}"/>
              </a:ext>
            </a:extLst>
          </p:cNvPr>
          <p:cNvCxnSpPr>
            <a:cxnSpLocks/>
          </p:cNvCxnSpPr>
          <p:nvPr/>
        </p:nvCxnSpPr>
        <p:spPr>
          <a:xfrm>
            <a:off x="2756414" y="2137367"/>
            <a:ext cx="1388977" cy="868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9384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73969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170" y="2481976"/>
            <a:ext cx="5227830" cy="1300391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Machine Learning 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2618" y="1262482"/>
            <a:ext cx="4394973" cy="1374645"/>
          </a:xfrm>
        </p:spPr>
        <p:txBody>
          <a:bodyPr anchor="t">
            <a:normAutofit fontScale="92500" lnSpcReduction="20000"/>
          </a:bodyPr>
          <a:lstStyle/>
          <a:p>
            <a:pPr marL="36900" indent="0" algn="l">
              <a:buNone/>
            </a:pPr>
            <a:r>
              <a:rPr lang="pt-PT" sz="2600" b="0" i="0" dirty="0" err="1">
                <a:effectLst/>
                <a:latin typeface="Helvetica Neue"/>
              </a:rPr>
              <a:t>Problem</a:t>
            </a:r>
            <a:r>
              <a:rPr lang="pt-PT" sz="2600" b="0" i="0" dirty="0">
                <a:effectLst/>
                <a:latin typeface="Helvetica Neue"/>
              </a:rPr>
              <a:t> </a:t>
            </a:r>
            <a:r>
              <a:rPr lang="pt-PT" sz="2600" b="0" i="0" dirty="0" err="1">
                <a:effectLst/>
                <a:latin typeface="Helvetica Neue"/>
              </a:rPr>
              <a:t>Definition</a:t>
            </a:r>
            <a:r>
              <a:rPr lang="pt-PT" sz="2600" b="0" i="0" dirty="0">
                <a:effectLst/>
                <a:latin typeface="Helvetica Neue"/>
              </a:rPr>
              <a:t>:</a:t>
            </a:r>
          </a:p>
          <a:p>
            <a:pPr marL="36900" indent="0" algn="l">
              <a:buNone/>
            </a:pPr>
            <a:r>
              <a:rPr lang="pt-PT" sz="2000" b="0" i="0" dirty="0" err="1">
                <a:effectLst/>
                <a:latin typeface="Helvetica Neue"/>
              </a:rPr>
              <a:t>We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want</a:t>
            </a:r>
            <a:r>
              <a:rPr lang="pt-PT" sz="2000" b="0" i="0" dirty="0">
                <a:effectLst/>
                <a:latin typeface="Helvetica Neue"/>
              </a:rPr>
              <a:t> to </a:t>
            </a:r>
            <a:r>
              <a:rPr lang="pt-PT" sz="2000" b="0" i="0" dirty="0" err="1">
                <a:effectLst/>
                <a:latin typeface="Helvetica Neue"/>
              </a:rPr>
              <a:t>predictic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if</a:t>
            </a:r>
            <a:r>
              <a:rPr lang="pt-PT" sz="2000" b="0" i="0" dirty="0">
                <a:effectLst/>
                <a:latin typeface="Helvetica Neue"/>
              </a:rPr>
              <a:t> cliente </a:t>
            </a:r>
            <a:r>
              <a:rPr lang="pt-PT" sz="2000" b="0" i="0" dirty="0" err="1">
                <a:effectLst/>
                <a:latin typeface="Helvetica Neue"/>
              </a:rPr>
              <a:t>will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churn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or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not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so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we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have</a:t>
            </a:r>
            <a:r>
              <a:rPr lang="pt-PT" sz="2000" b="0" i="0" dirty="0">
                <a:effectLst/>
                <a:latin typeface="Helvetica Neue"/>
              </a:rPr>
              <a:t> a </a:t>
            </a:r>
            <a:r>
              <a:rPr lang="pt-PT" sz="2000" b="0" i="0" dirty="0" err="1">
                <a:effectLst/>
                <a:latin typeface="Helvetica Neue"/>
              </a:rPr>
              <a:t>Classification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Problem</a:t>
            </a:r>
            <a:endParaRPr lang="pt-PT" sz="2000" b="0" i="0" dirty="0">
              <a:effectLst/>
              <a:latin typeface="Helvetica Neue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A1828BE-FE6E-D3B4-4B79-C3310B4F743E}"/>
              </a:ext>
            </a:extLst>
          </p:cNvPr>
          <p:cNvSpPr txBox="1">
            <a:spLocks/>
          </p:cNvSpPr>
          <p:nvPr/>
        </p:nvSpPr>
        <p:spPr>
          <a:xfrm>
            <a:off x="7117973" y="3132172"/>
            <a:ext cx="4394973" cy="217740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pt-PT" sz="2600" dirty="0" err="1">
                <a:effectLst/>
                <a:latin typeface="Helvetica Neue"/>
              </a:rPr>
              <a:t>Metrics</a:t>
            </a:r>
            <a:endParaRPr lang="pt-PT" sz="2600" dirty="0">
              <a:effectLst/>
              <a:latin typeface="Helvetica Neue"/>
            </a:endParaRPr>
          </a:p>
          <a:p>
            <a:pPr marL="36900" indent="0">
              <a:buFont typeface="Wingdings 2" charset="2"/>
              <a:buNone/>
            </a:pPr>
            <a:r>
              <a:rPr lang="pt-PT" sz="2000" dirty="0" err="1">
                <a:effectLst/>
                <a:latin typeface="Helvetica Neue"/>
              </a:rPr>
              <a:t>Precision</a:t>
            </a:r>
            <a:r>
              <a:rPr lang="pt-PT" sz="2000" dirty="0">
                <a:effectLst/>
                <a:latin typeface="Helvetica Neue"/>
              </a:rPr>
              <a:t>: </a:t>
            </a:r>
            <a:r>
              <a:rPr lang="pt-PT" sz="2000" dirty="0" err="1">
                <a:effectLst/>
                <a:latin typeface="Helvetica Neue"/>
              </a:rPr>
              <a:t>We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want</a:t>
            </a:r>
            <a:r>
              <a:rPr lang="pt-PT" sz="2000" dirty="0">
                <a:effectLst/>
                <a:latin typeface="Helvetica Neue"/>
              </a:rPr>
              <a:t> to </a:t>
            </a:r>
            <a:r>
              <a:rPr lang="pt-PT" sz="2000" dirty="0" err="1">
                <a:effectLst/>
                <a:latin typeface="Helvetica Neue"/>
              </a:rPr>
              <a:t>predict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with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high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precision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customers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that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will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churn</a:t>
            </a:r>
            <a:r>
              <a:rPr lang="pt-PT" sz="2000" dirty="0">
                <a:effectLst/>
                <a:latin typeface="Helvetica Neue"/>
              </a:rPr>
              <a:t> in </a:t>
            </a:r>
            <a:r>
              <a:rPr lang="pt-PT" sz="2000" dirty="0" err="1">
                <a:effectLst/>
                <a:latin typeface="Helvetica Neue"/>
              </a:rPr>
              <a:t>order</a:t>
            </a:r>
            <a:r>
              <a:rPr lang="pt-PT" sz="2000" dirty="0">
                <a:effectLst/>
                <a:latin typeface="Helvetica Neue"/>
              </a:rPr>
              <a:t> to </a:t>
            </a:r>
            <a:r>
              <a:rPr lang="pt-PT" sz="2000" dirty="0" err="1">
                <a:effectLst/>
                <a:latin typeface="Helvetica Neue"/>
              </a:rPr>
              <a:t>create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retention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program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and</a:t>
            </a:r>
            <a:r>
              <a:rPr lang="pt-PT" sz="2000" dirty="0">
                <a:effectLst/>
                <a:latin typeface="Helvetica Neue"/>
              </a:rPr>
              <a:t> incentives for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customer</a:t>
            </a:r>
            <a:r>
              <a:rPr lang="pt-PT" sz="2000" dirty="0">
                <a:effectLst/>
                <a:latin typeface="Helvetica Neue"/>
              </a:rPr>
              <a:t> to </a:t>
            </a:r>
            <a:r>
              <a:rPr lang="pt-PT" sz="2000" dirty="0" err="1">
                <a:effectLst/>
                <a:latin typeface="Helvetica Neue"/>
              </a:rPr>
              <a:t>stay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with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company</a:t>
            </a:r>
            <a:endParaRPr lang="pt-PT" sz="2000" dirty="0"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453486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73969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821" y="-83548"/>
            <a:ext cx="5988923" cy="1391644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/>
              <a:t>Model Building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4605" y="1595878"/>
            <a:ext cx="4394973" cy="1374645"/>
          </a:xfrm>
        </p:spPr>
        <p:txBody>
          <a:bodyPr anchor="t">
            <a:normAutofit/>
          </a:bodyPr>
          <a:lstStyle/>
          <a:p>
            <a:pPr marL="36900" indent="0" algn="l">
              <a:buNone/>
            </a:pP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Support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Vector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Machine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was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the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model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who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performs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best</a:t>
            </a:r>
            <a:r>
              <a:rPr lang="pt-PT" sz="2000" dirty="0">
                <a:effectLst/>
                <a:latin typeface="Helvetica Neue"/>
              </a:rPr>
              <a:t> </a:t>
            </a:r>
            <a:r>
              <a:rPr lang="pt-PT" sz="2000" dirty="0" err="1">
                <a:effectLst/>
                <a:latin typeface="Helvetica Neue"/>
              </a:rPr>
              <a:t>with</a:t>
            </a:r>
            <a:r>
              <a:rPr lang="pt-PT" sz="2000" dirty="0">
                <a:effectLst/>
                <a:latin typeface="Helvetica Neue"/>
              </a:rPr>
              <a:t>:</a:t>
            </a:r>
          </a:p>
          <a:p>
            <a:pPr marL="36900" indent="0" algn="l">
              <a:buNone/>
            </a:pPr>
            <a:r>
              <a:rPr lang="pt-PT" sz="2000" b="0" i="0" dirty="0">
                <a:effectLst/>
                <a:latin typeface="Helvetica Neue"/>
              </a:rPr>
              <a:t>70% </a:t>
            </a:r>
            <a:r>
              <a:rPr lang="pt-PT" sz="2000" b="0" i="0" dirty="0" err="1">
                <a:effectLst/>
                <a:latin typeface="Helvetica Neue"/>
              </a:rPr>
              <a:t>of</a:t>
            </a:r>
            <a:r>
              <a:rPr lang="pt-PT" sz="2000" b="0" i="0" dirty="0">
                <a:effectLst/>
                <a:latin typeface="Helvetica Neue"/>
              </a:rPr>
              <a:t> </a:t>
            </a:r>
            <a:r>
              <a:rPr lang="pt-PT" sz="2000" b="0" i="0" dirty="0" err="1">
                <a:effectLst/>
                <a:latin typeface="Helvetica Neue"/>
              </a:rPr>
              <a:t>Precision</a:t>
            </a:r>
            <a:endParaRPr lang="pt-PT" sz="2000" b="0" i="0" dirty="0">
              <a:effectLst/>
              <a:latin typeface="Helvetica Neue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0F0A5A6-D08E-467C-EDBA-3A6F6F569B27}"/>
              </a:ext>
            </a:extLst>
          </p:cNvPr>
          <p:cNvSpPr/>
          <p:nvPr/>
        </p:nvSpPr>
        <p:spPr>
          <a:xfrm>
            <a:off x="651062" y="1412024"/>
            <a:ext cx="2493354" cy="2366873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>
              <a:lnSpc>
                <a:spcPct val="90000"/>
              </a:lnSpc>
              <a:spcBef>
                <a:spcPct val="0"/>
              </a:spcBef>
            </a:pPr>
            <a:r>
              <a:rPr lang="pt-PT" sz="20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Support</a:t>
            </a:r>
            <a:r>
              <a:rPr lang="pt-PT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</a:t>
            </a:r>
            <a:r>
              <a:rPr lang="pt-PT" sz="20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Vector</a:t>
            </a:r>
            <a:r>
              <a:rPr lang="pt-PT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</a:t>
            </a:r>
            <a:r>
              <a:rPr lang="pt-PT" sz="20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Machines</a:t>
            </a:r>
            <a:endParaRPr lang="en-US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D3BB7C6-9F7F-0416-3213-01531EF8C75B}"/>
              </a:ext>
            </a:extLst>
          </p:cNvPr>
          <p:cNvSpPr/>
          <p:nvPr/>
        </p:nvSpPr>
        <p:spPr>
          <a:xfrm>
            <a:off x="3361222" y="2703078"/>
            <a:ext cx="2734778" cy="2746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0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Random</a:t>
            </a:r>
            <a:r>
              <a:rPr lang="pt-PT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</a:t>
            </a:r>
            <a:r>
              <a:rPr lang="pt-PT" sz="20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Forest</a:t>
            </a:r>
            <a:endParaRPr lang="en-US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C86E7EB-8154-3C14-0E79-C69A059E24A1}"/>
              </a:ext>
            </a:extLst>
          </p:cNvPr>
          <p:cNvSpPr/>
          <p:nvPr/>
        </p:nvSpPr>
        <p:spPr>
          <a:xfrm>
            <a:off x="658753" y="4181617"/>
            <a:ext cx="2401687" cy="2366873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8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Logistic</a:t>
            </a:r>
            <a:r>
              <a:rPr lang="pt-PT" sz="1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</a:t>
            </a:r>
            <a:r>
              <a:rPr lang="pt-PT" sz="18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Regression</a:t>
            </a:r>
            <a:endParaRPr lang="en-US" sz="18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E8086BA-7EE2-3233-89BC-A4A0D0456E29}"/>
              </a:ext>
            </a:extLst>
          </p:cNvPr>
          <p:cNvCxnSpPr/>
          <p:nvPr/>
        </p:nvCxnSpPr>
        <p:spPr>
          <a:xfrm>
            <a:off x="2957804" y="2071396"/>
            <a:ext cx="43480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3879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{882731EC-9F01-4233-B5E6-C05F25712E1A}tf55705232_win32</Template>
  <TotalTime>66</TotalTime>
  <Words>321</Words>
  <Application>Microsoft Office PowerPoint</Application>
  <PresentationFormat>Widescreen</PresentationFormat>
  <Paragraphs>55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Calibri</vt:lpstr>
      <vt:lpstr>Goudy Old Style</vt:lpstr>
      <vt:lpstr>Helvetica Neue</vt:lpstr>
      <vt:lpstr>Wingdings 2</vt:lpstr>
      <vt:lpstr>SlateVTI</vt:lpstr>
      <vt:lpstr>Telco Churn </vt:lpstr>
      <vt:lpstr>Purpose </vt:lpstr>
      <vt:lpstr>Exploratory Data Analysis  </vt:lpstr>
      <vt:lpstr>Exploratory Data Analysis  </vt:lpstr>
      <vt:lpstr>Exploratory Data Analysis  </vt:lpstr>
      <vt:lpstr>Exploratory Data Analysis  </vt:lpstr>
      <vt:lpstr>Exploratory Data Analysis  </vt:lpstr>
      <vt:lpstr>Machine Learning </vt:lpstr>
      <vt:lpstr>Model Building</vt:lpstr>
      <vt:lpstr>Flask App</vt:lpstr>
      <vt:lpstr>Prediction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Telco Churn </dc:title>
  <dc:creator>Enderson Santos</dc:creator>
  <cp:lastModifiedBy>Enderson Santos</cp:lastModifiedBy>
  <cp:revision>1</cp:revision>
  <dcterms:created xsi:type="dcterms:W3CDTF">2022-05-11T08:33:14Z</dcterms:created>
  <dcterms:modified xsi:type="dcterms:W3CDTF">2022-05-11T09:39:47Z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